
<file path=[Content_Types].xml><?xml version="1.0" encoding="utf-8"?>
<Types xmlns="http://schemas.openxmlformats.org/package/2006/content-types">
  <Override PartName="/ppt/slides/slide17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Layouts/slideLayout14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8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Default Extension="png" ContentType="image/png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15.xml" ContentType="application/vnd.openxmlformats-officedocument.presentationml.slide+xml"/>
  <Override PartName="/ppt/viewProps.xml" ContentType="application/vnd.openxmlformats-officedocument.presentationml.viewProps+xml"/>
  <Default Extension="bin" ContentType="application/vnd.openxmlformats-officedocument.presentationml.printerSettings"/>
  <Override PartName="/ppt/slideLayouts/slideLayout13.xml" ContentType="application/vnd.openxmlformats-officedocument.presentationml.slideLayout+xml"/>
  <Default Extension="rels" ContentType="application/vnd.openxmlformats-package.relationships+xml"/>
  <Override PartName="/ppt/slides/slide9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6.xml" ContentType="application/vnd.openxmlformats-officedocument.presentationml.slide+xml"/>
  <Override PartName="/ppt/slides/slide16.xml" ContentType="application/vnd.openxmlformats-officedocument.presentationml.slide+xml"/>
  <Override PartName="/ppt/slideLayouts/slideLayout12.xml" ContentType="application/vnd.openxmlformats-officedocument.presentationml.slideLayout+xml"/>
  <Override PartName="/ppt/slides/slide19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751" r:id="rId1"/>
  </p:sldMasterIdLst>
  <p:sldIdLst>
    <p:sldId id="256" r:id="rId2"/>
    <p:sldId id="257" r:id="rId3"/>
    <p:sldId id="258" r:id="rId4"/>
    <p:sldId id="259" r:id="rId5"/>
    <p:sldId id="263" r:id="rId6"/>
    <p:sldId id="270" r:id="rId7"/>
    <p:sldId id="273" r:id="rId8"/>
    <p:sldId id="274" r:id="rId9"/>
    <p:sldId id="265" r:id="rId10"/>
    <p:sldId id="266" r:id="rId11"/>
    <p:sldId id="267" r:id="rId12"/>
    <p:sldId id="271" r:id="rId13"/>
    <p:sldId id="272" r:id="rId14"/>
    <p:sldId id="261" r:id="rId15"/>
    <p:sldId id="269" r:id="rId16"/>
    <p:sldId id="275" r:id="rId17"/>
    <p:sldId id="276" r:id="rId18"/>
    <p:sldId id="268" r:id="rId19"/>
    <p:sldId id="262" r:id="rId20"/>
    <p:sldId id="260" r:id="rId2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86" d="100"/>
          <a:sy n="86" d="100"/>
        </p:scale>
        <p:origin x="-88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7" Type="http://schemas.openxmlformats.org/officeDocument/2006/relationships/slide" Target="slides/slide6.xml"/><Relationship Id="rId1" Type="http://schemas.openxmlformats.org/officeDocument/2006/relationships/slideMaster" Target="slideMasters/slideMaster1.xml"/><Relationship Id="rId24" Type="http://schemas.openxmlformats.org/officeDocument/2006/relationships/viewProps" Target="viewProps.xml"/><Relationship Id="rId25" Type="http://schemas.openxmlformats.org/officeDocument/2006/relationships/theme" Target="theme/theme1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9" Type="http://schemas.openxmlformats.org/officeDocument/2006/relationships/slide" Target="slides/slide8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14" Type="http://schemas.openxmlformats.org/officeDocument/2006/relationships/slide" Target="slides/slide13.xml"/><Relationship Id="rId23" Type="http://schemas.openxmlformats.org/officeDocument/2006/relationships/presProps" Target="presProps.xml"/><Relationship Id="rId4" Type="http://schemas.openxmlformats.org/officeDocument/2006/relationships/slide" Target="slides/slide3.xml"/><Relationship Id="rId26" Type="http://schemas.openxmlformats.org/officeDocument/2006/relationships/tableStyles" Target="tableStyles.xml"/><Relationship Id="rId11" Type="http://schemas.openxmlformats.org/officeDocument/2006/relationships/slide" Target="slides/slide10.xml"/><Relationship Id="rId6" Type="http://schemas.openxmlformats.org/officeDocument/2006/relationships/slide" Target="slides/slide5.xml"/><Relationship Id="rId16" Type="http://schemas.openxmlformats.org/officeDocument/2006/relationships/slide" Target="slides/slide15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9" Type="http://schemas.openxmlformats.org/officeDocument/2006/relationships/slide" Target="slides/slide18.xml"/><Relationship Id="rId20" Type="http://schemas.openxmlformats.org/officeDocument/2006/relationships/slide" Target="slides/slide19.xml"/><Relationship Id="rId22" Type="http://schemas.openxmlformats.org/officeDocument/2006/relationships/printerSettings" Target="printerSettings/printerSettings1.bin"/><Relationship Id="rId21" Type="http://schemas.openxmlformats.org/officeDocument/2006/relationships/slide" Target="slides/slide20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0"/>
          <p:cNvGrpSpPr/>
          <p:nvPr/>
        </p:nvGrpSpPr>
        <p:grpSpPr>
          <a:xfrm>
            <a:off x="-1" y="3379694"/>
            <a:ext cx="7543801" cy="2604247"/>
            <a:chOff x="-1" y="3379694"/>
            <a:chExt cx="7543801" cy="2604247"/>
          </a:xfrm>
        </p:grpSpPr>
        <p:grpSp>
          <p:nvGrpSpPr>
            <p:cNvPr id="7" name="Group 11"/>
            <p:cNvGrpSpPr/>
            <p:nvPr/>
          </p:nvGrpSpPr>
          <p:grpSpPr>
            <a:xfrm>
              <a:off x="-1" y="3379694"/>
              <a:ext cx="7543801" cy="2604247"/>
              <a:chOff x="-1" y="3379694"/>
              <a:chExt cx="7543801" cy="2604247"/>
            </a:xfrm>
          </p:grpSpPr>
          <p:sp>
            <p:nvSpPr>
              <p:cNvPr id="15" name="Snip Single Corner Rectangle 14"/>
              <p:cNvSpPr/>
              <p:nvPr/>
            </p:nvSpPr>
            <p:spPr>
              <a:xfrm flipV="1">
                <a:off x="-1" y="3393141"/>
                <a:ext cx="7543800" cy="2590800"/>
              </a:xfrm>
              <a:prstGeom prst="snip1Rect">
                <a:avLst>
                  <a:gd name="adj" fmla="val 7379"/>
                </a:avLst>
              </a:prstGeom>
              <a:solidFill>
                <a:schemeClr val="bg1"/>
              </a:solidFill>
              <a:ln>
                <a:noFill/>
              </a:ln>
              <a:effectLst>
                <a:outerShdw blurRad="50800" dist="63500" dir="2700000" algn="tl" rotWithShape="0">
                  <a:prstClr val="black">
                    <a:alpha val="5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16" name="Straight Connector 15"/>
              <p:cNvCxnSpPr/>
              <p:nvPr/>
            </p:nvCxnSpPr>
            <p:spPr>
              <a:xfrm>
                <a:off x="0" y="3379694"/>
                <a:ext cx="7543800" cy="2377"/>
              </a:xfrm>
              <a:prstGeom prst="line">
                <a:avLst/>
              </a:prstGeom>
              <a:ln w="28575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3" name="Teardrop 12"/>
            <p:cNvSpPr/>
            <p:nvPr/>
          </p:nvSpPr>
          <p:spPr>
            <a:xfrm>
              <a:off x="6817659" y="3621741"/>
              <a:ext cx="394447" cy="394447"/>
            </a:xfrm>
            <a:prstGeom prst="teardrop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3913281"/>
            <a:ext cx="5867400" cy="1470025"/>
          </a:xfrm>
        </p:spPr>
        <p:txBody>
          <a:bodyPr>
            <a:normAutofit/>
          </a:bodyPr>
          <a:lstStyle>
            <a:lvl1pPr algn="r">
              <a:defRPr sz="46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5396753"/>
            <a:ext cx="5867400" cy="573741"/>
          </a:xfrm>
        </p:spPr>
        <p:txBody>
          <a:bodyPr>
            <a:normAutofit/>
          </a:bodyPr>
          <a:lstStyle>
            <a:lvl1pPr marL="0" indent="0" algn="r">
              <a:spcBef>
                <a:spcPct val="0"/>
              </a:spcBef>
              <a:buNone/>
              <a:defRPr sz="14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16200000">
            <a:off x="-734076" y="4503737"/>
            <a:ext cx="2057400" cy="365125"/>
          </a:xfrm>
        </p:spPr>
        <p:txBody>
          <a:bodyPr lIns="91440" tIns="0" bIns="0" anchor="b" anchorCtr="0"/>
          <a:lstStyle>
            <a:lvl1pPr>
              <a:defRPr sz="1400" b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8809BB50-90C6-FE4E-8419-03FB91BF7ADF}" type="datetimeFigureOut">
              <a:rPr lang="en-US" smtClean="0"/>
              <a:pPr/>
              <a:t>3/14/12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16200000">
            <a:off x="-356811" y="4503737"/>
            <a:ext cx="2057397" cy="365125"/>
          </a:xfrm>
        </p:spPr>
        <p:txBody>
          <a:bodyPr lIns="91440" tIns="0" bIns="0" anchor="t" anchorCtr="0"/>
          <a:lstStyle>
            <a:lvl1pPr algn="l">
              <a:defRPr b="1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0"/>
          <p:cNvGrpSpPr/>
          <p:nvPr/>
        </p:nvGrpSpPr>
        <p:grpSpPr>
          <a:xfrm>
            <a:off x="228600" y="228600"/>
            <a:ext cx="4251960" cy="6387352"/>
            <a:chOff x="228600" y="228600"/>
            <a:chExt cx="4251960" cy="6387352"/>
          </a:xfrm>
        </p:grpSpPr>
        <p:sp>
          <p:nvSpPr>
            <p:cNvPr id="12" name="Snip Diagonal Corner Rectangle 11"/>
            <p:cNvSpPr/>
            <p:nvPr/>
          </p:nvSpPr>
          <p:spPr>
            <a:xfrm flipV="1">
              <a:off x="228600" y="228600"/>
              <a:ext cx="4251960" cy="6387352"/>
            </a:xfrm>
            <a:prstGeom prst="snip2DiagRect">
              <a:avLst>
                <a:gd name="adj1" fmla="val 0"/>
                <a:gd name="adj2" fmla="val 3794"/>
              </a:avLst>
            </a:prstGeom>
            <a:solidFill>
              <a:schemeClr val="bg1"/>
            </a:solidFill>
            <a:ln>
              <a:noFill/>
            </a:ln>
            <a:effectLst>
              <a:outerShdw blurRad="50800" dist="63500" dir="2700000" algn="tl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3" name="Teardrop 12"/>
            <p:cNvSpPr>
              <a:spLocks noChangeAspect="1"/>
            </p:cNvSpPr>
            <p:nvPr/>
          </p:nvSpPr>
          <p:spPr>
            <a:xfrm>
              <a:off x="3886200" y="432548"/>
              <a:ext cx="355002" cy="355002"/>
            </a:xfrm>
            <a:prstGeom prst="teardrop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2176272"/>
            <a:ext cx="3657600" cy="1161288"/>
          </a:xfrm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4654475" y="228600"/>
            <a:ext cx="4251960" cy="6391656"/>
          </a:xfrm>
          <a:prstGeom prst="snip2DiagRect">
            <a:avLst>
              <a:gd name="adj1" fmla="val 0"/>
              <a:gd name="adj2" fmla="val 4017"/>
            </a:avLst>
          </a:prstGeom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SzPct val="90000"/>
              <a:buFont typeface="Wingdings 2" pitchFamily="18" charset="2"/>
              <a:buNone/>
              <a:defRPr sz="18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352" y="3342401"/>
            <a:ext cx="3657600" cy="2595282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buNone/>
              <a:defRPr sz="18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58952" y="6300216"/>
            <a:ext cx="1298448" cy="365125"/>
          </a:xfrm>
        </p:spPr>
        <p:txBody>
          <a:bodyPr/>
          <a:lstStyle/>
          <a:p>
            <a:fld id="{8809BB50-90C6-FE4E-8419-03FB91BF7ADF}" type="datetimeFigureOut">
              <a:rPr lang="en-US" smtClean="0"/>
              <a:pPr/>
              <a:t>3/14/12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057400" y="6300216"/>
            <a:ext cx="234086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01752" y="6300216"/>
            <a:ext cx="448056" cy="365125"/>
          </a:xfrm>
        </p:spPr>
        <p:txBody>
          <a:bodyPr/>
          <a:lstStyle>
            <a:lvl1pPr algn="l">
              <a:defRPr/>
            </a:lvl1pPr>
          </a:lstStyle>
          <a:p>
            <a:fld id="{5C558D1E-4FDA-1444-8876-DDAA19E5D6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Diagonal Corner Rectangle 8"/>
          <p:cNvSpPr/>
          <p:nvPr/>
        </p:nvSpPr>
        <p:spPr>
          <a:xfrm flipV="1">
            <a:off x="228600" y="4648200"/>
            <a:ext cx="8686800" cy="1963271"/>
          </a:xfrm>
          <a:prstGeom prst="snip2DiagRect">
            <a:avLst>
              <a:gd name="adj1" fmla="val 0"/>
              <a:gd name="adj2" fmla="val 9373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648200"/>
            <a:ext cx="8153400" cy="609600"/>
          </a:xfrm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9BB50-90C6-FE4E-8419-03FB91BF7ADF}" type="datetimeFigureOut">
              <a:rPr lang="en-US" smtClean="0"/>
              <a:pPr/>
              <a:t>3/14/12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58D1E-4FDA-1444-8876-DDAA19E5D6B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257799"/>
            <a:ext cx="8156448" cy="820272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ct val="0"/>
              </a:spcBef>
              <a:buNone/>
              <a:defRPr sz="18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 flipH="1">
            <a:off x="228600" y="228600"/>
            <a:ext cx="8677835" cy="4267200"/>
          </a:xfrm>
          <a:prstGeom prst="snip2DiagRect">
            <a:avLst>
              <a:gd name="adj1" fmla="val 0"/>
              <a:gd name="adj2" fmla="val 4332"/>
            </a:avLst>
          </a:prstGeom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SzPct val="90000"/>
              <a:buFont typeface="Wingdings 2" pitchFamily="18" charset="2"/>
              <a:buNone/>
              <a:defRPr sz="18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Clos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9BB50-90C6-FE4E-8419-03FB91BF7ADF}" type="datetimeFigureOut">
              <a:rPr lang="en-US" smtClean="0"/>
              <a:pPr/>
              <a:t>3/14/12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58D1E-4FDA-1444-8876-DDAA19E5D6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Diagonal Corner Rectangle 8"/>
          <p:cNvSpPr/>
          <p:nvPr/>
        </p:nvSpPr>
        <p:spPr>
          <a:xfrm flipV="1">
            <a:off x="228600" y="1707776"/>
            <a:ext cx="8686800" cy="4908176"/>
          </a:xfrm>
          <a:prstGeom prst="snip2DiagRect">
            <a:avLst>
              <a:gd name="adj1" fmla="val 0"/>
              <a:gd name="adj2" fmla="val 4003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Snip Diagonal Corner Rectangle 9"/>
          <p:cNvSpPr/>
          <p:nvPr/>
        </p:nvSpPr>
        <p:spPr>
          <a:xfrm flipV="1">
            <a:off x="228600" y="228597"/>
            <a:ext cx="8686800" cy="1277473"/>
          </a:xfrm>
          <a:prstGeom prst="snip2DiagRect">
            <a:avLst>
              <a:gd name="adj1" fmla="val 0"/>
              <a:gd name="adj2" fmla="val 11674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9BB50-90C6-FE4E-8419-03FB91BF7ADF}" type="datetimeFigureOut">
              <a:rPr lang="en-US" smtClean="0"/>
              <a:pPr/>
              <a:t>3/14/12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58D1E-4FDA-1444-8876-DDAA19E5D6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nip Diagonal Corner Rectangle 7"/>
          <p:cNvSpPr/>
          <p:nvPr/>
        </p:nvSpPr>
        <p:spPr>
          <a:xfrm flipV="1">
            <a:off x="228600" y="228600"/>
            <a:ext cx="8686800" cy="6387352"/>
          </a:xfrm>
          <a:prstGeom prst="snip2DiagRect">
            <a:avLst>
              <a:gd name="adj1" fmla="val 0"/>
              <a:gd name="adj2" fmla="val 2529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67600" y="838201"/>
            <a:ext cx="1219200" cy="5105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9462" y="838201"/>
            <a:ext cx="6307138" cy="5105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9BB50-90C6-FE4E-8419-03FB91BF7ADF}" type="datetimeFigureOut">
              <a:rPr lang="en-US" smtClean="0"/>
              <a:pPr/>
              <a:t>3/14/12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58D1E-4FDA-1444-8876-DDAA19E5D6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Diagonal Corner Rectangle 8"/>
          <p:cNvSpPr/>
          <p:nvPr/>
        </p:nvSpPr>
        <p:spPr>
          <a:xfrm flipV="1">
            <a:off x="228600" y="1707776"/>
            <a:ext cx="8686800" cy="4908176"/>
          </a:xfrm>
          <a:prstGeom prst="snip2DiagRect">
            <a:avLst>
              <a:gd name="adj1" fmla="val 0"/>
              <a:gd name="adj2" fmla="val 4003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Snip Diagonal Corner Rectangle 9"/>
          <p:cNvSpPr/>
          <p:nvPr/>
        </p:nvSpPr>
        <p:spPr>
          <a:xfrm flipV="1">
            <a:off x="228600" y="228597"/>
            <a:ext cx="8686800" cy="1277473"/>
          </a:xfrm>
          <a:prstGeom prst="snip2DiagRect">
            <a:avLst>
              <a:gd name="adj1" fmla="val 0"/>
              <a:gd name="adj2" fmla="val 11674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9BB50-90C6-FE4E-8419-03FB91BF7ADF}" type="datetimeFigureOut">
              <a:rPr lang="en-US" smtClean="0"/>
              <a:pPr/>
              <a:t>3/14/12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58D1E-4FDA-1444-8876-DDAA19E5D6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4"/>
          <p:cNvGrpSpPr/>
          <p:nvPr/>
        </p:nvGrpSpPr>
        <p:grpSpPr>
          <a:xfrm>
            <a:off x="-1" y="3379694"/>
            <a:ext cx="7543801" cy="2604247"/>
            <a:chOff x="-1" y="3379694"/>
            <a:chExt cx="7543801" cy="2604247"/>
          </a:xfrm>
        </p:grpSpPr>
        <p:grpSp>
          <p:nvGrpSpPr>
            <p:cNvPr id="7" name="Group 11"/>
            <p:cNvGrpSpPr/>
            <p:nvPr/>
          </p:nvGrpSpPr>
          <p:grpSpPr>
            <a:xfrm>
              <a:off x="-1" y="3379694"/>
              <a:ext cx="7543801" cy="2604247"/>
              <a:chOff x="-1" y="3379694"/>
              <a:chExt cx="7543801" cy="2604247"/>
            </a:xfrm>
          </p:grpSpPr>
          <p:sp>
            <p:nvSpPr>
              <p:cNvPr id="17" name="Snip Single Corner Rectangle 16"/>
              <p:cNvSpPr/>
              <p:nvPr/>
            </p:nvSpPr>
            <p:spPr>
              <a:xfrm flipV="1">
                <a:off x="-1" y="3393141"/>
                <a:ext cx="7543800" cy="2590800"/>
              </a:xfrm>
              <a:prstGeom prst="snip1Rect">
                <a:avLst>
                  <a:gd name="adj" fmla="val 7379"/>
                </a:avLst>
              </a:prstGeom>
              <a:solidFill>
                <a:schemeClr val="bg1"/>
              </a:solidFill>
              <a:ln>
                <a:noFill/>
              </a:ln>
              <a:effectLst>
                <a:outerShdw blurRad="50800" dist="63500" dir="2700000" algn="tl" rotWithShape="0">
                  <a:prstClr val="black">
                    <a:alpha val="5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18" name="Straight Connector 17"/>
              <p:cNvCxnSpPr/>
              <p:nvPr/>
            </p:nvCxnSpPr>
            <p:spPr>
              <a:xfrm>
                <a:off x="0" y="3379694"/>
                <a:ext cx="7543800" cy="2377"/>
              </a:xfrm>
              <a:prstGeom prst="line">
                <a:avLst/>
              </a:prstGeom>
              <a:ln w="28575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6" name="Teardrop 15"/>
            <p:cNvSpPr/>
            <p:nvPr/>
          </p:nvSpPr>
          <p:spPr>
            <a:xfrm>
              <a:off x="6817659" y="3621741"/>
              <a:ext cx="394447" cy="394447"/>
            </a:xfrm>
            <a:prstGeom prst="teardrop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3913281"/>
            <a:ext cx="5867400" cy="1470025"/>
          </a:xfrm>
        </p:spPr>
        <p:txBody>
          <a:bodyPr>
            <a:normAutofit/>
          </a:bodyPr>
          <a:lstStyle>
            <a:lvl1pPr algn="r">
              <a:defRPr sz="46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5396753"/>
            <a:ext cx="5867400" cy="573741"/>
          </a:xfrm>
        </p:spPr>
        <p:txBody>
          <a:bodyPr>
            <a:normAutofit/>
          </a:bodyPr>
          <a:lstStyle>
            <a:lvl1pPr marL="0" indent="0" algn="r">
              <a:spcBef>
                <a:spcPct val="0"/>
              </a:spcBef>
              <a:buNone/>
              <a:defRPr sz="14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16200000">
            <a:off x="-734076" y="4503737"/>
            <a:ext cx="2057400" cy="365125"/>
          </a:xfrm>
        </p:spPr>
        <p:txBody>
          <a:bodyPr lIns="91440" tIns="0" bIns="0" anchor="b" anchorCtr="0"/>
          <a:lstStyle>
            <a:lvl1pPr>
              <a:defRPr sz="1400" b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8809BB50-90C6-FE4E-8419-03FB91BF7ADF}" type="datetimeFigureOut">
              <a:rPr lang="en-US" smtClean="0"/>
              <a:pPr/>
              <a:t>3/14/12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16200000">
            <a:off x="-356811" y="4503737"/>
            <a:ext cx="2057397" cy="365125"/>
          </a:xfrm>
        </p:spPr>
        <p:txBody>
          <a:bodyPr lIns="91440" tIns="0" bIns="0" anchor="t" anchorCtr="0"/>
          <a:lstStyle>
            <a:lvl1pPr algn="l">
              <a:defRPr b="1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2"/>
          </p:nvPr>
        </p:nvSpPr>
        <p:spPr>
          <a:xfrm>
            <a:off x="0" y="676835"/>
            <a:ext cx="7543800" cy="2587752"/>
          </a:xfrm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6"/>
          <p:cNvGrpSpPr/>
          <p:nvPr/>
        </p:nvGrpSpPr>
        <p:grpSpPr>
          <a:xfrm flipH="1">
            <a:off x="1600199" y="2126877"/>
            <a:ext cx="7543801" cy="2604247"/>
            <a:chOff x="-1" y="3379694"/>
            <a:chExt cx="7543801" cy="2604247"/>
          </a:xfrm>
        </p:grpSpPr>
        <p:grpSp>
          <p:nvGrpSpPr>
            <p:cNvPr id="7" name="Group 11"/>
            <p:cNvGrpSpPr/>
            <p:nvPr/>
          </p:nvGrpSpPr>
          <p:grpSpPr>
            <a:xfrm>
              <a:off x="-1" y="3379694"/>
              <a:ext cx="7543801" cy="2604247"/>
              <a:chOff x="-1" y="3379694"/>
              <a:chExt cx="7543801" cy="2604247"/>
            </a:xfrm>
          </p:grpSpPr>
          <p:sp>
            <p:nvSpPr>
              <p:cNvPr id="10" name="Snip Single Corner Rectangle 9"/>
              <p:cNvSpPr/>
              <p:nvPr/>
            </p:nvSpPr>
            <p:spPr>
              <a:xfrm flipV="1">
                <a:off x="-1" y="3393141"/>
                <a:ext cx="7543800" cy="2590800"/>
              </a:xfrm>
              <a:prstGeom prst="snip1Rect">
                <a:avLst>
                  <a:gd name="adj" fmla="val 7379"/>
                </a:avLst>
              </a:prstGeom>
              <a:solidFill>
                <a:schemeClr val="bg1"/>
              </a:solidFill>
              <a:ln>
                <a:noFill/>
              </a:ln>
              <a:effectLst>
                <a:outerShdw blurRad="50800" dist="63500" dir="2700000" algn="tl" rotWithShape="0">
                  <a:prstClr val="black">
                    <a:alpha val="5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11" name="Straight Connector 10"/>
              <p:cNvCxnSpPr/>
              <p:nvPr/>
            </p:nvCxnSpPr>
            <p:spPr>
              <a:xfrm>
                <a:off x="0" y="3379694"/>
                <a:ext cx="7543800" cy="2377"/>
              </a:xfrm>
              <a:prstGeom prst="line">
                <a:avLst/>
              </a:prstGeom>
              <a:ln w="28575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" name="Teardrop 8"/>
            <p:cNvSpPr/>
            <p:nvPr/>
          </p:nvSpPr>
          <p:spPr>
            <a:xfrm flipH="1">
              <a:off x="228599" y="3621741"/>
              <a:ext cx="394447" cy="394447"/>
            </a:xfrm>
            <a:prstGeom prst="teardrop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36105" y="2653553"/>
            <a:ext cx="5870448" cy="1472184"/>
          </a:xfrm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36105" y="4134881"/>
            <a:ext cx="5870448" cy="576072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300"/>
              </a:spcBef>
              <a:buClr>
                <a:schemeClr val="accent1"/>
              </a:buClr>
              <a:buSzPct val="90000"/>
              <a:buFont typeface="Wingdings 2" pitchFamily="18" charset="2"/>
              <a:buNone/>
              <a:defRPr sz="14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16200000">
            <a:off x="8033590" y="3475037"/>
            <a:ext cx="1828801" cy="365125"/>
          </a:xfrm>
        </p:spPr>
        <p:txBody>
          <a:bodyPr vert="horz" lIns="91440" tIns="0" rIns="91440" bIns="0" rtlCol="0" anchor="t" anchorCtr="0"/>
          <a:lstStyle>
            <a:lvl1pPr marL="0" algn="l" defTabSz="914400" rtl="0" eaLnBrk="1" latinLnBrk="0" hangingPunct="1">
              <a:defRPr sz="1100" b="1" kern="120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16200000">
            <a:off x="7658009" y="3475037"/>
            <a:ext cx="1828800" cy="365125"/>
          </a:xfrm>
        </p:spPr>
        <p:txBody>
          <a:bodyPr vert="horz" lIns="91440" tIns="0" rIns="91440" bIns="0" rtlCol="0" anchor="b" anchorCtr="0"/>
          <a:lstStyle>
            <a:lvl1pPr marL="0" algn="l" defTabSz="914400" rtl="0" eaLnBrk="1" latinLnBrk="0" hangingPunct="1">
              <a:defRPr sz="1400" b="1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8809BB50-90C6-FE4E-8419-03FB91BF7ADF}" type="datetimeFigureOut">
              <a:rPr lang="en-US" smtClean="0"/>
              <a:pPr/>
              <a:t>3/14/12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nip Diagonal Corner Rectangle 10"/>
          <p:cNvSpPr/>
          <p:nvPr/>
        </p:nvSpPr>
        <p:spPr>
          <a:xfrm flipV="1">
            <a:off x="228600" y="1707776"/>
            <a:ext cx="8686800" cy="4908176"/>
          </a:xfrm>
          <a:prstGeom prst="snip2DiagRect">
            <a:avLst>
              <a:gd name="adj1" fmla="val 0"/>
              <a:gd name="adj2" fmla="val 4003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Snip Diagonal Corner Rectangle 11"/>
          <p:cNvSpPr/>
          <p:nvPr/>
        </p:nvSpPr>
        <p:spPr>
          <a:xfrm flipV="1">
            <a:off x="228600" y="228597"/>
            <a:ext cx="8686800" cy="1277473"/>
          </a:xfrm>
          <a:prstGeom prst="snip2DiagRect">
            <a:avLst>
              <a:gd name="adj1" fmla="val 0"/>
              <a:gd name="adj2" fmla="val 11674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295833"/>
            <a:ext cx="7583488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9461" y="1981201"/>
            <a:ext cx="3657600" cy="39751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5351" y="1981201"/>
            <a:ext cx="3657600" cy="39751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9BB50-90C6-FE4E-8419-03FB91BF7ADF}" type="datetimeFigureOut">
              <a:rPr lang="en-US" smtClean="0"/>
              <a:pPr/>
              <a:t>3/14/12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58D1E-4FDA-1444-8876-DDAA19E5D6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nip Diagonal Corner Rectangle 11"/>
          <p:cNvSpPr/>
          <p:nvPr/>
        </p:nvSpPr>
        <p:spPr>
          <a:xfrm flipV="1">
            <a:off x="228600" y="1707776"/>
            <a:ext cx="8686800" cy="4908176"/>
          </a:xfrm>
          <a:prstGeom prst="snip2DiagRect">
            <a:avLst>
              <a:gd name="adj1" fmla="val 0"/>
              <a:gd name="adj2" fmla="val 4003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3" name="Snip Diagonal Corner Rectangle 12"/>
          <p:cNvSpPr/>
          <p:nvPr/>
        </p:nvSpPr>
        <p:spPr>
          <a:xfrm flipV="1">
            <a:off x="228600" y="228597"/>
            <a:ext cx="8686800" cy="1277473"/>
          </a:xfrm>
          <a:prstGeom prst="snip2DiagRect">
            <a:avLst>
              <a:gd name="adj1" fmla="val 0"/>
              <a:gd name="adj2" fmla="val 11674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295833"/>
            <a:ext cx="7583488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852426"/>
            <a:ext cx="3657600" cy="868362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ct val="0"/>
              </a:spcBef>
              <a:buNone/>
              <a:defRPr sz="26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9463" y="2743200"/>
            <a:ext cx="3657600" cy="32131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5351" y="1852426"/>
            <a:ext cx="3657600" cy="868362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ct val="0"/>
              </a:spcBef>
              <a:buNone/>
              <a:defRPr sz="26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5351" y="2743200"/>
            <a:ext cx="3657600" cy="32131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9BB50-90C6-FE4E-8419-03FB91BF7ADF}" type="datetimeFigureOut">
              <a:rPr lang="en-US" smtClean="0"/>
              <a:pPr/>
              <a:t>3/14/12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58D1E-4FDA-1444-8876-DDAA19E5D6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Diagonal Corner Rectangle 8"/>
          <p:cNvSpPr/>
          <p:nvPr/>
        </p:nvSpPr>
        <p:spPr>
          <a:xfrm flipV="1">
            <a:off x="228600" y="1707776"/>
            <a:ext cx="8686800" cy="4908176"/>
          </a:xfrm>
          <a:prstGeom prst="snip2DiagRect">
            <a:avLst>
              <a:gd name="adj1" fmla="val 0"/>
              <a:gd name="adj2" fmla="val 4003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Snip Diagonal Corner Rectangle 9"/>
          <p:cNvSpPr/>
          <p:nvPr/>
        </p:nvSpPr>
        <p:spPr>
          <a:xfrm flipV="1">
            <a:off x="228600" y="228597"/>
            <a:ext cx="8686800" cy="1277473"/>
          </a:xfrm>
          <a:prstGeom prst="snip2DiagRect">
            <a:avLst>
              <a:gd name="adj1" fmla="val 0"/>
              <a:gd name="adj2" fmla="val 11674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9BB50-90C6-FE4E-8419-03FB91BF7ADF}" type="datetimeFigureOut">
              <a:rPr lang="en-US" smtClean="0"/>
              <a:pPr/>
              <a:t>3/14/12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58D1E-4FDA-1444-8876-DDAA19E5D6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nip Diagonal Corner Rectangle 5"/>
          <p:cNvSpPr/>
          <p:nvPr/>
        </p:nvSpPr>
        <p:spPr>
          <a:xfrm flipV="1">
            <a:off x="228600" y="228600"/>
            <a:ext cx="8686800" cy="6387352"/>
          </a:xfrm>
          <a:prstGeom prst="snip2DiagRect">
            <a:avLst>
              <a:gd name="adj1" fmla="val 0"/>
              <a:gd name="adj2" fmla="val 2529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9BB50-90C6-FE4E-8419-03FB91BF7ADF}" type="datetimeFigureOut">
              <a:rPr lang="en-US" smtClean="0"/>
              <a:pPr/>
              <a:t>3/14/12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58D1E-4FDA-1444-8876-DDAA19E5D6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1"/>
          <p:cNvGrpSpPr/>
          <p:nvPr/>
        </p:nvGrpSpPr>
        <p:grpSpPr>
          <a:xfrm>
            <a:off x="228600" y="228600"/>
            <a:ext cx="4251960" cy="6387352"/>
            <a:chOff x="228600" y="228600"/>
            <a:chExt cx="4251960" cy="6387352"/>
          </a:xfrm>
        </p:grpSpPr>
        <p:sp>
          <p:nvSpPr>
            <p:cNvPr id="13" name="Snip Diagonal Corner Rectangle 12"/>
            <p:cNvSpPr/>
            <p:nvPr/>
          </p:nvSpPr>
          <p:spPr>
            <a:xfrm flipV="1">
              <a:off x="228600" y="228600"/>
              <a:ext cx="4251960" cy="6387352"/>
            </a:xfrm>
            <a:prstGeom prst="snip2DiagRect">
              <a:avLst>
                <a:gd name="adj1" fmla="val 0"/>
                <a:gd name="adj2" fmla="val 3794"/>
              </a:avLst>
            </a:prstGeom>
            <a:solidFill>
              <a:schemeClr val="bg1"/>
            </a:solidFill>
            <a:ln>
              <a:noFill/>
            </a:ln>
            <a:effectLst>
              <a:outerShdw blurRad="50800" dist="63500" dir="2700000" algn="tl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4" name="Teardrop 13"/>
            <p:cNvSpPr>
              <a:spLocks noChangeAspect="1"/>
            </p:cNvSpPr>
            <p:nvPr/>
          </p:nvSpPr>
          <p:spPr>
            <a:xfrm>
              <a:off x="3886200" y="432548"/>
              <a:ext cx="355002" cy="355002"/>
            </a:xfrm>
            <a:prstGeom prst="teardrop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5" name="Snip Diagonal Corner Rectangle 14"/>
          <p:cNvSpPr/>
          <p:nvPr/>
        </p:nvSpPr>
        <p:spPr>
          <a:xfrm flipV="1">
            <a:off x="4648200" y="228600"/>
            <a:ext cx="4251960" cy="6387352"/>
          </a:xfrm>
          <a:prstGeom prst="snip2DiagRect">
            <a:avLst>
              <a:gd name="adj1" fmla="val 0"/>
              <a:gd name="adj2" fmla="val 3794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5780" y="2177303"/>
            <a:ext cx="3657600" cy="1162050"/>
          </a:xfrm>
        </p:spPr>
        <p:txBody>
          <a:bodyPr anchor="b">
            <a:normAutofit/>
          </a:bodyPr>
          <a:lstStyle>
            <a:lvl1pPr algn="l">
              <a:defRPr sz="3000" b="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45380" y="609600"/>
            <a:ext cx="3657600" cy="53340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5780" y="3352799"/>
            <a:ext cx="3657600" cy="2590801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2000" y="6297706"/>
            <a:ext cx="1295400" cy="365125"/>
          </a:xfrm>
        </p:spPr>
        <p:txBody>
          <a:bodyPr/>
          <a:lstStyle/>
          <a:p>
            <a:fld id="{8809BB50-90C6-FE4E-8419-03FB91BF7ADF}" type="datetimeFigureOut">
              <a:rPr lang="en-US" smtClean="0"/>
              <a:pPr/>
              <a:t>3/14/12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057400" y="6297706"/>
            <a:ext cx="233978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04800" y="6297706"/>
            <a:ext cx="443753" cy="365125"/>
          </a:xfrm>
        </p:spPr>
        <p:txBody>
          <a:bodyPr/>
          <a:lstStyle>
            <a:lvl1pPr algn="l">
              <a:defRPr/>
            </a:lvl1pPr>
          </a:lstStyle>
          <a:p>
            <a:fld id="{5C558D1E-4FDA-1444-8876-DDAA19E5D6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4" Type="http://schemas.openxmlformats.org/officeDocument/2006/relationships/slideLayout" Target="../slideLayouts/slideLayout14.xml"/><Relationship Id="rId4" Type="http://schemas.openxmlformats.org/officeDocument/2006/relationships/slideLayout" Target="../slideLayouts/slideLayout4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9463" y="295833"/>
            <a:ext cx="7583488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949824"/>
            <a:ext cx="7583488" cy="40072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28600" y="624391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8809BB50-90C6-FE4E-8419-03FB91BF7ADF}" type="datetimeFigureOut">
              <a:rPr lang="en-US" smtClean="0"/>
              <a:pPr/>
              <a:t>3/14/12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67400" y="624840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05300" y="6248400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="1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5C558D1E-4FDA-1444-8876-DDAA19E5D6B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52" r:id="rId1"/>
    <p:sldLayoutId id="2147483753" r:id="rId2"/>
    <p:sldLayoutId id="2147483754" r:id="rId3"/>
    <p:sldLayoutId id="2147483755" r:id="rId4"/>
    <p:sldLayoutId id="2147483756" r:id="rId5"/>
    <p:sldLayoutId id="2147483757" r:id="rId6"/>
    <p:sldLayoutId id="2147483758" r:id="rId7"/>
    <p:sldLayoutId id="2147483759" r:id="rId8"/>
    <p:sldLayoutId id="2147483760" r:id="rId9"/>
    <p:sldLayoutId id="2147483761" r:id="rId10"/>
    <p:sldLayoutId id="2147483762" r:id="rId11"/>
    <p:sldLayoutId id="2147483763" r:id="rId12"/>
    <p:sldLayoutId id="2147483764" r:id="rId13"/>
    <p:sldLayoutId id="2147483765" r:id="rId14"/>
  </p:sldLayoutIdLst>
  <p:txStyles>
    <p:titleStyle>
      <a:lvl1pPr algn="l" defTabSz="914400" rtl="0" eaLnBrk="1" latinLnBrk="0" hangingPunct="1">
        <a:spcBef>
          <a:spcPct val="0"/>
        </a:spcBef>
        <a:buNone/>
        <a:defRPr sz="3800" kern="1200">
          <a:solidFill>
            <a:schemeClr val="tx1">
              <a:lumMod val="90000"/>
              <a:lumOff val="10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Clr>
          <a:schemeClr val="accent1"/>
        </a:buClr>
        <a:buSzPct val="90000"/>
        <a:buFont typeface="Wingdings 2" pitchFamily="18" charset="2"/>
        <a:buChar char=""/>
        <a:defRPr sz="2200" kern="120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/>
        </a:buClr>
        <a:buSzPct val="90000"/>
        <a:buFont typeface="Wingdings 2" pitchFamily="18" charset="2"/>
        <a:buChar char=""/>
        <a:defRPr sz="2000" kern="120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ts val="600"/>
        </a:spcBef>
        <a:buClr>
          <a:schemeClr val="accent1"/>
        </a:buClr>
        <a:buSzPct val="90000"/>
        <a:buFont typeface="Wingdings 2" pitchFamily="18" charset="2"/>
        <a:buChar char=""/>
        <a:defRPr sz="1800" kern="120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ts val="600"/>
        </a:spcBef>
        <a:buClr>
          <a:schemeClr val="accent1"/>
        </a:buClr>
        <a:buSzPct val="90000"/>
        <a:buFont typeface="Wingdings 2" pitchFamily="18" charset="2"/>
        <a:buChar char=""/>
        <a:defRPr sz="1800" kern="120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ts val="600"/>
        </a:spcBef>
        <a:buClr>
          <a:schemeClr val="accent1"/>
        </a:buClr>
        <a:buSzPct val="90000"/>
        <a:buFont typeface="Wingdings 2" pitchFamily="18" charset="2"/>
        <a:buChar char=""/>
        <a:defRPr sz="1800" kern="120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H-eYBZFEzf8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Unit 3: Legislative Branch/Congress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Connecticut’s Districts </a:t>
            </a:r>
            <a:endParaRPr lang="en-US" dirty="0"/>
          </a:p>
        </p:txBody>
      </p:sp>
      <p:pic>
        <p:nvPicPr>
          <p:cNvPr id="4" name="Content Placeholder 3" descr="connecticut_map.jpg"/>
          <p:cNvPicPr>
            <a:picLocks noGrp="1" noChangeAspect="1"/>
          </p:cNvPicPr>
          <p:nvPr>
            <p:ph idx="1"/>
          </p:nvPr>
        </p:nvPicPr>
        <p:blipFill>
          <a:blip r:embed="rId2"/>
          <a:srcRect l="-16873" r="-16873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Rep. Joe Courtney, CT 2</a:t>
            </a:r>
            <a:r>
              <a:rPr lang="en-US" baseline="30000" dirty="0" smtClean="0"/>
              <a:t>nd</a:t>
            </a:r>
            <a:r>
              <a:rPr lang="en-US" dirty="0" smtClean="0"/>
              <a:t> District </a:t>
            </a:r>
            <a:endParaRPr lang="en-US" dirty="0"/>
          </a:p>
        </p:txBody>
      </p:sp>
      <p:pic>
        <p:nvPicPr>
          <p:cNvPr id="4" name="Content Placeholder 3" descr="220px-Joe_Courtney,_official_110th_Congress_photo_portrait.jpg"/>
          <p:cNvPicPr>
            <a:picLocks noGrp="1" noChangeAspect="1"/>
          </p:cNvPicPr>
          <p:nvPr>
            <p:ph idx="1"/>
          </p:nvPr>
        </p:nvPicPr>
        <p:blipFill>
          <a:blip r:embed="rId2"/>
          <a:srcRect l="-92377" r="-92377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Gerrymandering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3443" y="2125015"/>
            <a:ext cx="5808896" cy="34686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Gerrymandering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5178" y="2373202"/>
            <a:ext cx="5418447" cy="30151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Who Has the Power in Congress?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Based on seniority and party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Role of parties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Partisanship</a:t>
            </a:r>
            <a:r>
              <a:rPr lang="en-US" dirty="0" smtClean="0"/>
              <a:t> </a:t>
            </a:r>
          </a:p>
          <a:p>
            <a:r>
              <a:rPr lang="en-US" dirty="0" smtClean="0"/>
              <a:t>Democrats: More liberal </a:t>
            </a:r>
          </a:p>
          <a:p>
            <a:pPr lvl="1"/>
            <a:r>
              <a:rPr lang="en-US" dirty="0" smtClean="0"/>
              <a:t>Bigger government </a:t>
            </a:r>
          </a:p>
          <a:p>
            <a:pPr lvl="1"/>
            <a:r>
              <a:rPr lang="en-US" dirty="0" smtClean="0"/>
              <a:t>Socially progressive </a:t>
            </a:r>
          </a:p>
          <a:p>
            <a:r>
              <a:rPr lang="en-US" dirty="0" smtClean="0"/>
              <a:t>Republicans: More </a:t>
            </a:r>
            <a:r>
              <a:rPr lang="en-US" dirty="0" smtClean="0"/>
              <a:t>conservative </a:t>
            </a:r>
          </a:p>
          <a:p>
            <a:pPr lvl="1"/>
            <a:r>
              <a:rPr lang="en-US" dirty="0" smtClean="0"/>
              <a:t>Smaller government </a:t>
            </a:r>
          </a:p>
          <a:p>
            <a:pPr lvl="1"/>
            <a:r>
              <a:rPr lang="en-US" dirty="0" smtClean="0"/>
              <a:t>Socially traditional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Demographics of Congress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your groups, first research the demographics of the United States as a whole.</a:t>
            </a:r>
          </a:p>
          <a:p>
            <a:r>
              <a:rPr lang="en-US" dirty="0" smtClean="0"/>
              <a:t>Then, compare that demographic data to the demographics of Congress (both the Senate and the House). </a:t>
            </a:r>
          </a:p>
          <a:p>
            <a:r>
              <a:rPr lang="en-US" dirty="0" smtClean="0"/>
              <a:t>Record your observations and answer the questions.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Journal #21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you were a representative in Congress, and you were voting on a bill, whose opinion would you base your decision on? </a:t>
            </a:r>
          </a:p>
          <a:p>
            <a:pPr lvl="1"/>
            <a:r>
              <a:rPr lang="en-US" dirty="0" smtClean="0"/>
              <a:t>Your own beliefs/opinions OR</a:t>
            </a:r>
          </a:p>
          <a:p>
            <a:pPr lvl="1"/>
            <a:r>
              <a:rPr lang="en-US" dirty="0" smtClean="0"/>
              <a:t>The opinions/beliefs of your constituents (look in your notes if you forgot who your constituents would be) </a:t>
            </a:r>
          </a:p>
          <a:p>
            <a:r>
              <a:rPr lang="en-US" dirty="0" smtClean="0"/>
              <a:t>Why? Explain your reasoning. </a:t>
            </a:r>
          </a:p>
          <a:p>
            <a:r>
              <a:rPr lang="en-US" dirty="0" smtClean="0"/>
              <a:t>(Note: Ideally, the beliefs would be similar, but if they conflicted, what would you do?)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a bill becomes a law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 pgs. 150-151  </a:t>
            </a:r>
            <a:r>
              <a:rPr lang="en-US" dirty="0" smtClean="0"/>
              <a:t>in your textbook and your packets to complete the worksheet. </a:t>
            </a:r>
            <a:endParaRPr lang="en-US" dirty="0" smtClean="0"/>
          </a:p>
          <a:p>
            <a:r>
              <a:rPr lang="en-US" dirty="0" smtClean="0"/>
              <a:t>Compare </a:t>
            </a:r>
            <a:r>
              <a:rPr lang="en-US" dirty="0" smtClean="0"/>
              <a:t>School House Rock’s “I’m Just a Bill” with the real process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What does School House Rock get right and wrong?</a:t>
            </a:r>
          </a:p>
          <a:p>
            <a:pPr lvl="1"/>
            <a:r>
              <a:rPr lang="en-US" dirty="0" smtClean="0"/>
              <a:t>What is missing from School House Rock? </a:t>
            </a:r>
          </a:p>
          <a:p>
            <a:r>
              <a:rPr lang="en-US" dirty="0" smtClean="0">
                <a:hlinkClick r:id="rId2"/>
              </a:rPr>
              <a:t>http://www.youtube.com/watch?v=H-</a:t>
            </a:r>
            <a:r>
              <a:rPr lang="en-US" dirty="0" smtClean="0">
                <a:hlinkClick r:id="rId2"/>
              </a:rPr>
              <a:t>eYBZFEzf8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Committees: Where most work is done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en-US" b="1" i="1" dirty="0" smtClean="0"/>
              <a:t>Standing Committees</a:t>
            </a:r>
            <a:r>
              <a:rPr lang="en-US" i="1" dirty="0" smtClean="0"/>
              <a:t> </a:t>
            </a:r>
            <a:r>
              <a:rPr lang="en-US" dirty="0" smtClean="0"/>
              <a:t>- permanent panel with full legislative functions and oversight responsibilities</a:t>
            </a:r>
            <a:endParaRPr lang="en-US" dirty="0" smtClean="0"/>
          </a:p>
          <a:p>
            <a:pPr lvl="1"/>
            <a:r>
              <a:rPr lang="en-US" b="1" i="1" dirty="0" smtClean="0"/>
              <a:t>Subcommittees</a:t>
            </a:r>
            <a:r>
              <a:rPr lang="en-US" dirty="0" smtClean="0"/>
              <a:t> – formed to tackle very specific tasks within the jurisdiction of the full committees</a:t>
            </a:r>
            <a:endParaRPr lang="en-US" dirty="0" smtClean="0"/>
          </a:p>
          <a:p>
            <a:pPr lvl="0"/>
            <a:r>
              <a:rPr lang="en-US" b="1" i="1" dirty="0" smtClean="0"/>
              <a:t>Select or Special Committees</a:t>
            </a:r>
            <a:r>
              <a:rPr lang="en-US" dirty="0" smtClean="0"/>
              <a:t> - groups appointed for a limited purpose and limited </a:t>
            </a:r>
            <a:r>
              <a:rPr lang="en-US" dirty="0" smtClean="0"/>
              <a:t>duration</a:t>
            </a:r>
          </a:p>
          <a:p>
            <a:pPr lvl="0"/>
            <a:r>
              <a:rPr lang="en-US" b="1" i="1" dirty="0" smtClean="0"/>
              <a:t>Joint Committees</a:t>
            </a:r>
            <a:r>
              <a:rPr lang="en-US" i="1" dirty="0" smtClean="0"/>
              <a:t> - </a:t>
            </a:r>
            <a:r>
              <a:rPr lang="en-US" dirty="0" smtClean="0"/>
              <a:t>includes members of both chambers to conduct studies or perform housekeeping tasks</a:t>
            </a:r>
            <a:r>
              <a:rPr lang="en-US" dirty="0" smtClean="0"/>
              <a:t> </a:t>
            </a:r>
          </a:p>
          <a:p>
            <a:pPr lvl="0"/>
            <a:r>
              <a:rPr lang="en-US" b="1" i="1" dirty="0" smtClean="0"/>
              <a:t>Conference Committee</a:t>
            </a:r>
            <a:r>
              <a:rPr lang="en-US" dirty="0" smtClean="0"/>
              <a:t> - includes members of House &amp; Senate to work out differences between similar bills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Journal #18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Read the quotes in the handout about Congress.</a:t>
            </a:r>
          </a:p>
          <a:p>
            <a:r>
              <a:rPr lang="en-US" dirty="0" smtClean="0"/>
              <a:t>Then, choose one quote and write a paragraph answering:</a:t>
            </a:r>
          </a:p>
          <a:p>
            <a:pPr lvl="1"/>
            <a:r>
              <a:rPr lang="en-US" dirty="0" smtClean="0"/>
              <a:t>What does it mean?</a:t>
            </a:r>
          </a:p>
          <a:p>
            <a:pPr lvl="1"/>
            <a:r>
              <a:rPr lang="en-US" dirty="0" smtClean="0"/>
              <a:t>What does the author think of Congress?</a:t>
            </a:r>
          </a:p>
          <a:p>
            <a:pPr lvl="1"/>
            <a:r>
              <a:rPr lang="en-US" dirty="0" smtClean="0"/>
              <a:t>What does this quote show us about how Congress works?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a bill becomes a law…not the textbook version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Logrolling </a:t>
            </a:r>
            <a:endParaRPr lang="en-US" dirty="0" smtClean="0"/>
          </a:p>
          <a:p>
            <a:r>
              <a:rPr lang="en-US" dirty="0" smtClean="0"/>
              <a:t>Pork Barrel </a:t>
            </a:r>
            <a:r>
              <a:rPr lang="en-US" dirty="0" smtClean="0"/>
              <a:t>legislation</a:t>
            </a:r>
          </a:p>
          <a:p>
            <a:r>
              <a:rPr lang="en-US" dirty="0" smtClean="0"/>
              <a:t>Special interest groups/lobbying 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Congressional Basics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Two houses:</a:t>
            </a:r>
          </a:p>
          <a:p>
            <a:pPr lvl="1"/>
            <a:r>
              <a:rPr lang="en-US" dirty="0" smtClean="0"/>
              <a:t>House of Representatives </a:t>
            </a:r>
          </a:p>
          <a:p>
            <a:pPr lvl="1"/>
            <a:r>
              <a:rPr lang="en-US" dirty="0" smtClean="0"/>
              <a:t>Senate </a:t>
            </a:r>
          </a:p>
          <a:p>
            <a:r>
              <a:rPr lang="en-US" dirty="0" smtClean="0"/>
              <a:t>Bicameral legislature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Differences between the House and Senate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do you notice about the differences between the House and Senate qualifications and term lengths?</a:t>
            </a:r>
          </a:p>
          <a:p>
            <a:r>
              <a:rPr lang="en-US" dirty="0" smtClean="0"/>
              <a:t>What does this mean? What does this say about the prestige of each house?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Filibustering (Senate only)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Trying to prevent a bill from being voted on with the goal to kill it </a:t>
            </a:r>
          </a:p>
          <a:p>
            <a:r>
              <a:rPr lang="en-US" dirty="0" smtClean="0"/>
              <a:t>Threats </a:t>
            </a:r>
            <a:r>
              <a:rPr lang="en-US" smtClean="0"/>
              <a:t>or actual?  </a:t>
            </a:r>
            <a:endParaRPr lang="en-US" dirty="0" smtClean="0"/>
          </a:p>
          <a:p>
            <a:r>
              <a:rPr lang="en-US" dirty="0" smtClean="0"/>
              <a:t>Longest filibuster: Strom Thurmond tried to stop the Civil Rights Act of 1957</a:t>
            </a:r>
          </a:p>
          <a:p>
            <a:pPr lvl="1"/>
            <a:r>
              <a:rPr lang="en-US" dirty="0" smtClean="0"/>
              <a:t>24 hours long!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Political Ideology</a:t>
            </a:r>
            <a:r>
              <a:rPr lang="en-US" dirty="0" smtClean="0"/>
              <a:t> and Parties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Democrats: </a:t>
            </a:r>
            <a:r>
              <a:rPr lang="en-US" dirty="0" err="1" smtClean="0"/>
              <a:t>Katelynn</a:t>
            </a:r>
            <a:r>
              <a:rPr lang="en-US" dirty="0" smtClean="0"/>
              <a:t>, </a:t>
            </a:r>
            <a:r>
              <a:rPr lang="en-US" dirty="0" err="1" smtClean="0"/>
              <a:t>Shenna</a:t>
            </a:r>
            <a:r>
              <a:rPr lang="en-US" dirty="0" smtClean="0"/>
              <a:t>, Bobby, Bea, Christine, </a:t>
            </a:r>
            <a:r>
              <a:rPr lang="en-US" dirty="0" err="1" smtClean="0"/>
              <a:t>Bryanna</a:t>
            </a:r>
            <a:r>
              <a:rPr lang="en-US" dirty="0" smtClean="0"/>
              <a:t>, Maxine</a:t>
            </a:r>
          </a:p>
          <a:p>
            <a:r>
              <a:rPr lang="en-US" dirty="0" smtClean="0"/>
              <a:t>Republicans: Casey, Cody, Kiernan, Jessica, Lauren, Kristen, Heather </a:t>
            </a:r>
          </a:p>
          <a:p>
            <a:r>
              <a:rPr lang="en-US" dirty="0" smtClean="0"/>
              <a:t>Independents who caucus (meet) with the Democrats: Alex </a:t>
            </a:r>
          </a:p>
          <a:p>
            <a:r>
              <a:rPr lang="en-US" dirty="0" smtClean="0"/>
              <a:t>Independents who caucus (meet) with the Republicans: Sam, Jake, Kelly, Nate, Peter </a:t>
            </a:r>
          </a:p>
          <a:p>
            <a:r>
              <a:rPr lang="en-US" dirty="0" smtClean="0"/>
              <a:t>Real of House of Representatives: 193 Democrats, 242 Republicans </a:t>
            </a:r>
          </a:p>
          <a:p>
            <a:r>
              <a:rPr lang="en-US" dirty="0" smtClean="0"/>
              <a:t>Our House of Representatives: 8 “Democrats,” 12 “Republicans”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Journal #19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topic did you choose for your editorial and why? </a:t>
            </a:r>
          </a:p>
          <a:p>
            <a:r>
              <a:rPr lang="en-US" dirty="0" smtClean="0"/>
              <a:t>List 3 elements to include in writing a good editorial.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Journal #20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Based on your online research, how is power decided in Congress? Who holds the most power, and why? </a:t>
            </a:r>
          </a:p>
          <a:p>
            <a:r>
              <a:rPr lang="en-US" dirty="0" smtClean="0"/>
              <a:t>Do you know the names of Connecticut’s two senators? Your representative in the House? (This will also be your HW tonight!)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is Congress made up?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Apportionment </a:t>
            </a:r>
          </a:p>
          <a:p>
            <a:r>
              <a:rPr lang="en-US" dirty="0" smtClean="0"/>
              <a:t>Districts </a:t>
            </a:r>
            <a:endParaRPr lang="en-US" dirty="0" smtClean="0"/>
          </a:p>
          <a:p>
            <a:pPr lvl="1"/>
            <a:r>
              <a:rPr lang="en-US" dirty="0" smtClean="0"/>
              <a:t>Represent constituents (the people in the district) </a:t>
            </a:r>
          </a:p>
          <a:p>
            <a:r>
              <a:rPr lang="en-US" dirty="0" smtClean="0"/>
              <a:t>Most representatives and Senators (usually above 90%) are incumbents </a:t>
            </a:r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ixel">
  <a:themeElements>
    <a:clrScheme name="Pixel">
      <a:dk1>
        <a:srgbClr val="FFFFFF"/>
      </a:dk1>
      <a:lt1>
        <a:srgbClr val="103154"/>
      </a:lt1>
      <a:dk2>
        <a:srgbClr val="0096FF"/>
      </a:dk2>
      <a:lt2>
        <a:srgbClr val="87FDFF"/>
      </a:lt2>
      <a:accent1>
        <a:srgbClr val="FF7F01"/>
      </a:accent1>
      <a:accent2>
        <a:srgbClr val="F1B015"/>
      </a:accent2>
      <a:accent3>
        <a:srgbClr val="FBEC85"/>
      </a:accent3>
      <a:accent4>
        <a:srgbClr val="D2C2F1"/>
      </a:accent4>
      <a:accent5>
        <a:srgbClr val="DA5AF4"/>
      </a:accent5>
      <a:accent6>
        <a:srgbClr val="9D09D1"/>
      </a:accent6>
      <a:hlink>
        <a:srgbClr val="1286C9"/>
      </a:hlink>
      <a:folHlink>
        <a:srgbClr val="A8C2E7"/>
      </a:folHlink>
    </a:clrScheme>
    <a:fontScheme name="Pixel">
      <a:majorFont>
        <a:latin typeface="Corbel"/>
        <a:ea typeface=""/>
        <a:cs typeface=""/>
        <a:font script="Jpan" typeface="メイリオ"/>
      </a:majorFont>
      <a:minorFont>
        <a:latin typeface="Corbel"/>
        <a:ea typeface=""/>
        <a:cs typeface=""/>
        <a:font script="Jpan" typeface="メイリオ"/>
      </a:minorFont>
    </a:fontScheme>
    <a:fmtScheme name="Pixel">
      <a:fillStyleLst>
        <a:solidFill>
          <a:schemeClr val="phClr"/>
        </a:solidFill>
        <a:solidFill>
          <a:schemeClr val="phClr">
            <a:satMod val="150000"/>
          </a:schemeClr>
        </a:solidFill>
        <a:solidFill>
          <a:schemeClr val="phClr">
            <a:shade val="80000"/>
            <a:lumMod val="9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>
              <a:alpha val="8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63500" dir="2700000" sx="102000" sy="102000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glow" dir="tl"/>
          </a:scene3d>
          <a:sp3d>
            <a:bevelT w="0" h="0"/>
          </a:sp3d>
        </a:effectStyle>
        <a:effectStyle>
          <a:effectLst>
            <a:outerShdw blurRad="63500" dist="38100" dir="3600000" sx="103000" sy="103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5400000"/>
            </a:lightRig>
          </a:scene3d>
          <a:sp3d prstMaterial="softmetal">
            <a:bevelT w="635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95000"/>
                <a:satMod val="350000"/>
              </a:schemeClr>
            </a:gs>
            <a:gs pos="100000">
              <a:schemeClr val="phClr">
                <a:shade val="20000"/>
                <a:satMod val="15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1000"/>
                <a:satMod val="400000"/>
              </a:schemeClr>
              <a:schemeClr val="phClr">
                <a:tint val="50000"/>
                <a:satMod val="45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Pixel.thmx</Template>
  <TotalTime>13939</TotalTime>
  <Words>686</Words>
  <Application>Microsoft Macintosh PowerPoint</Application>
  <PresentationFormat>On-screen Show (4:3)</PresentationFormat>
  <Paragraphs>78</Paragraphs>
  <Slides>20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Pixel</vt:lpstr>
      <vt:lpstr>Unit 3: Legislative Branch/Congress</vt:lpstr>
      <vt:lpstr>Journal #18</vt:lpstr>
      <vt:lpstr>Congressional Basics </vt:lpstr>
      <vt:lpstr>Differences between the House and Senate</vt:lpstr>
      <vt:lpstr>Filibustering (Senate only) </vt:lpstr>
      <vt:lpstr>Political Ideology and Parties </vt:lpstr>
      <vt:lpstr>Journal #19</vt:lpstr>
      <vt:lpstr>Journal #20 </vt:lpstr>
      <vt:lpstr>How is Congress made up? </vt:lpstr>
      <vt:lpstr>Connecticut’s Districts </vt:lpstr>
      <vt:lpstr>Rep. Joe Courtney, CT 2nd District </vt:lpstr>
      <vt:lpstr>Gerrymandering </vt:lpstr>
      <vt:lpstr>Gerrymandering </vt:lpstr>
      <vt:lpstr>Who Has the Power in Congress? </vt:lpstr>
      <vt:lpstr>Role of parties </vt:lpstr>
      <vt:lpstr>Demographics of Congress</vt:lpstr>
      <vt:lpstr>Journal #21</vt:lpstr>
      <vt:lpstr>How a bill becomes a law</vt:lpstr>
      <vt:lpstr>Committees: Where most work is done </vt:lpstr>
      <vt:lpstr>How a bill becomes a law…not the textbook version </vt:lpstr>
    </vt:vector>
  </TitlesOfParts>
  <Company>VRHS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Unit 3: Legislative Branch/Congress</dc:title>
  <dc:creator>Allison Hopkins</dc:creator>
  <cp:lastModifiedBy>Allison Hopkins</cp:lastModifiedBy>
  <cp:revision>67</cp:revision>
  <dcterms:created xsi:type="dcterms:W3CDTF">2012-03-14T13:43:49Z</dcterms:created>
  <dcterms:modified xsi:type="dcterms:W3CDTF">2012-03-22T12:07:52Z</dcterms:modified>
</cp:coreProperties>
</file>